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71" r:id="rId2"/>
    <p:sldId id="256" r:id="rId3"/>
    <p:sldId id="272" r:id="rId4"/>
    <p:sldId id="257" r:id="rId5"/>
    <p:sldId id="267" r:id="rId6"/>
    <p:sldId id="269" r:id="rId7"/>
    <p:sldId id="258" r:id="rId8"/>
    <p:sldId id="259" r:id="rId9"/>
    <p:sldId id="260" r:id="rId10"/>
    <p:sldId id="261" r:id="rId11"/>
    <p:sldId id="268" r:id="rId12"/>
    <p:sldId id="273" r:id="rId13"/>
    <p:sldId id="262" r:id="rId14"/>
    <p:sldId id="263" r:id="rId15"/>
    <p:sldId id="264" r:id="rId16"/>
    <p:sldId id="265" r:id="rId17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14B7AE-0FB9-4612-BA46-A193B725737D}" type="datetimeFigureOut">
              <a:rPr lang="it-IT" smtClean="0"/>
              <a:pPr/>
              <a:t>05/10/2013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ABDF50-6F1F-4919-8FB6-6176DF993119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smtClean="0"/>
              <a:t>Busca  44ss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ABDF50-6F1F-4919-8FB6-6176DF993119}" type="slidenum">
              <a:rPr lang="it-IT" smtClean="0"/>
              <a:pPr/>
              <a:t>3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9777A-EB93-4B4C-A0E3-9144CA06F123}" type="datetimeFigureOut">
              <a:rPr lang="it-IT" smtClean="0"/>
              <a:pPr/>
              <a:t>05/10/2013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6A882-7C06-40B0-87B8-F00C3B5A50E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9777A-EB93-4B4C-A0E3-9144CA06F123}" type="datetimeFigureOut">
              <a:rPr lang="it-IT" smtClean="0"/>
              <a:pPr/>
              <a:t>05/10/2013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6A882-7C06-40B0-87B8-F00C3B5A50E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9777A-EB93-4B4C-A0E3-9144CA06F123}" type="datetimeFigureOut">
              <a:rPr lang="it-IT" smtClean="0"/>
              <a:pPr/>
              <a:t>05/10/2013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6A882-7C06-40B0-87B8-F00C3B5A50E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9777A-EB93-4B4C-A0E3-9144CA06F123}" type="datetimeFigureOut">
              <a:rPr lang="it-IT" smtClean="0"/>
              <a:pPr/>
              <a:t>05/10/2013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6A882-7C06-40B0-87B8-F00C3B5A50E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9777A-EB93-4B4C-A0E3-9144CA06F123}" type="datetimeFigureOut">
              <a:rPr lang="it-IT" smtClean="0"/>
              <a:pPr/>
              <a:t>05/10/2013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6A882-7C06-40B0-87B8-F00C3B5A50E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9777A-EB93-4B4C-A0E3-9144CA06F123}" type="datetimeFigureOut">
              <a:rPr lang="it-IT" smtClean="0"/>
              <a:pPr/>
              <a:t>05/10/2013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6A882-7C06-40B0-87B8-F00C3B5A50E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9777A-EB93-4B4C-A0E3-9144CA06F123}" type="datetimeFigureOut">
              <a:rPr lang="it-IT" smtClean="0"/>
              <a:pPr/>
              <a:t>05/10/2013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6A882-7C06-40B0-87B8-F00C3B5A50E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9777A-EB93-4B4C-A0E3-9144CA06F123}" type="datetimeFigureOut">
              <a:rPr lang="it-IT" smtClean="0"/>
              <a:pPr/>
              <a:t>05/10/2013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6A882-7C06-40B0-87B8-F00C3B5A50E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9777A-EB93-4B4C-A0E3-9144CA06F123}" type="datetimeFigureOut">
              <a:rPr lang="it-IT" smtClean="0"/>
              <a:pPr/>
              <a:t>05/10/2013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6A882-7C06-40B0-87B8-F00C3B5A50E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9777A-EB93-4B4C-A0E3-9144CA06F123}" type="datetimeFigureOut">
              <a:rPr lang="it-IT" smtClean="0"/>
              <a:pPr/>
              <a:t>05/10/2013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6A882-7C06-40B0-87B8-F00C3B5A50E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9777A-EB93-4B4C-A0E3-9144CA06F123}" type="datetimeFigureOut">
              <a:rPr lang="it-IT" smtClean="0"/>
              <a:pPr/>
              <a:t>05/10/2013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6A882-7C06-40B0-87B8-F00C3B5A50E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9777A-EB93-4B4C-A0E3-9144CA06F123}" type="datetimeFigureOut">
              <a:rPr lang="it-IT" smtClean="0"/>
              <a:pPr/>
              <a:t>05/10/2013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E6A882-7C06-40B0-87B8-F00C3B5A50EF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b="1" dirty="0" smtClean="0"/>
              <a:t>Riconciliazione: </a:t>
            </a:r>
            <a:br>
              <a:rPr lang="it-IT" b="1" dirty="0" smtClean="0"/>
            </a:br>
            <a:r>
              <a:rPr lang="it-IT" b="1" dirty="0" smtClean="0"/>
              <a:t>“</a:t>
            </a:r>
            <a:r>
              <a:rPr lang="it-IT" b="1" dirty="0" smtClean="0"/>
              <a:t>sorella del battesimo”</a:t>
            </a:r>
            <a:endParaRPr lang="it-IT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331640" y="2780928"/>
            <a:ext cx="6840760" cy="3345235"/>
          </a:xfrm>
        </p:spPr>
        <p:txBody>
          <a:bodyPr/>
          <a:lstStyle/>
          <a:p>
            <a:pPr>
              <a:buNone/>
            </a:pPr>
            <a:r>
              <a:rPr lang="it-IT" dirty="0" smtClean="0"/>
              <a:t>E’ il sacramento che ci consente di recuperare l’identità cristiana lungo i percorsi non sempre lineari della nostra vita. </a:t>
            </a:r>
            <a:endParaRPr lang="it-IT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500034" y="428604"/>
            <a:ext cx="821537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 smtClean="0">
                <a:solidFill>
                  <a:srgbClr val="7030A0"/>
                </a:solidFill>
              </a:rPr>
              <a:t>In più, si rende indispensabile per una buona confessione </a:t>
            </a:r>
            <a:r>
              <a:rPr lang="it-IT" sz="2400" b="1" dirty="0" smtClean="0">
                <a:solidFill>
                  <a:srgbClr val="C00000"/>
                </a:solidFill>
              </a:rPr>
              <a:t>l'esame della propria coscienza</a:t>
            </a:r>
            <a:r>
              <a:rPr lang="it-IT" sz="2400" dirty="0" smtClean="0">
                <a:solidFill>
                  <a:srgbClr val="7030A0"/>
                </a:solidFill>
              </a:rPr>
              <a:t>, che è l'analisi di tutti i peccati commessi, anche al fine di discernere</a:t>
            </a:r>
          </a:p>
          <a:p>
            <a:r>
              <a:rPr lang="it-IT" sz="2400" dirty="0" smtClean="0">
                <a:solidFill>
                  <a:srgbClr val="7030A0"/>
                </a:solidFill>
              </a:rPr>
              <a:t>i peccati gravi, da confessarsi assolutamente, da</a:t>
            </a:r>
          </a:p>
          <a:p>
            <a:r>
              <a:rPr lang="it-IT" sz="2400" dirty="0" smtClean="0">
                <a:solidFill>
                  <a:srgbClr val="7030A0"/>
                </a:solidFill>
              </a:rPr>
              <a:t>i peccati veniali, da confessarsi preferibilmente.</a:t>
            </a:r>
            <a:endParaRPr lang="it-IT" sz="2400" dirty="0">
              <a:solidFill>
                <a:srgbClr val="7030A0"/>
              </a:solidFill>
            </a:endParaRPr>
          </a:p>
        </p:txBody>
      </p:sp>
      <p:pic>
        <p:nvPicPr>
          <p:cNvPr id="5" name="Immagine 4" descr="confessio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3445658"/>
            <a:ext cx="2357454" cy="3269490"/>
          </a:xfrm>
          <a:prstGeom prst="rect">
            <a:avLst/>
          </a:prstGeom>
        </p:spPr>
      </p:pic>
      <p:pic>
        <p:nvPicPr>
          <p:cNvPr id="6" name="Immagine 5" descr="3c160f4f849bc1494f9b94b082b27f9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57962" y="3071810"/>
            <a:ext cx="2643194" cy="3524259"/>
          </a:xfrm>
          <a:prstGeom prst="rect">
            <a:avLst/>
          </a:prstGeom>
        </p:spPr>
      </p:pic>
      <p:pic>
        <p:nvPicPr>
          <p:cNvPr id="7" name="Immagine 6" descr="P715003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71736" y="3857628"/>
            <a:ext cx="3778248" cy="28336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928662" y="1320731"/>
            <a:ext cx="750099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it-IT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Peccati gravi</a:t>
            </a:r>
            <a:r>
              <a:rPr lang="it-IT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it-IT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mortali</a:t>
            </a:r>
            <a:r>
              <a:rPr lang="it-IT" sz="2400" dirty="0" smtClean="0">
                <a:solidFill>
                  <a:srgbClr val="C00000"/>
                </a:solidFill>
              </a:rPr>
              <a:t> </a:t>
            </a:r>
            <a:r>
              <a:rPr lang="it-IT" sz="2400" dirty="0" smtClean="0"/>
              <a:t>	</a:t>
            </a:r>
          </a:p>
          <a:p>
            <a:pPr>
              <a:spcBef>
                <a:spcPct val="0"/>
              </a:spcBef>
              <a:buFontTx/>
              <a:buNone/>
            </a:pPr>
            <a:endParaRPr lang="it-IT" sz="2400" dirty="0" smtClean="0"/>
          </a:p>
          <a:p>
            <a:pPr>
              <a:spcBef>
                <a:spcPct val="0"/>
              </a:spcBef>
              <a:buFontTx/>
              <a:buNone/>
            </a:pPr>
            <a:r>
              <a:rPr lang="it-IT" sz="2400" b="1" dirty="0" smtClean="0"/>
              <a:t>i vizi che </a:t>
            </a:r>
            <a:r>
              <a:rPr lang="it-IT" sz="2400" b="1" i="1" dirty="0" smtClean="0"/>
              <a:t>escludono dal Regno</a:t>
            </a:r>
            <a:r>
              <a:rPr lang="it-IT" sz="2400" dirty="0" smtClean="0"/>
              <a:t> </a:t>
            </a:r>
          </a:p>
          <a:p>
            <a:pPr algn="just">
              <a:buFont typeface="Wingdings" pitchFamily="2" charset="2"/>
              <a:buNone/>
            </a:pPr>
            <a:r>
              <a:rPr lang="it-IT" sz="2400" dirty="0" smtClean="0"/>
              <a:t>	(Mc 7,21-22; Mt 15,19; 1Cor 6,9-10; Gal 5,19-21); </a:t>
            </a:r>
          </a:p>
          <a:p>
            <a:pPr algn="just">
              <a:buFont typeface="Wingdings" pitchFamily="2" charset="2"/>
              <a:buNone/>
            </a:pPr>
            <a:endParaRPr lang="it-IT" sz="2400" dirty="0" smtClean="0"/>
          </a:p>
          <a:p>
            <a:pPr algn="just">
              <a:buFont typeface="Wingdings" pitchFamily="2" charset="2"/>
              <a:buNone/>
            </a:pPr>
            <a:r>
              <a:rPr lang="it-IT" sz="2400" dirty="0" smtClean="0"/>
              <a:t>i </a:t>
            </a:r>
            <a:r>
              <a:rPr lang="it-IT" sz="2400" b="1" dirty="0" smtClean="0"/>
              <a:t>gravi crimini</a:t>
            </a:r>
            <a:r>
              <a:rPr lang="it-IT" sz="2400" dirty="0" smtClean="0"/>
              <a:t> che ripercuotono il loro </a:t>
            </a:r>
            <a:r>
              <a:rPr lang="it-IT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effetto di morte</a:t>
            </a:r>
          </a:p>
          <a:p>
            <a:pPr algn="just">
              <a:buFont typeface="Wingdings" pitchFamily="2" charset="2"/>
              <a:buNone/>
            </a:pPr>
            <a:r>
              <a:rPr lang="it-IT" sz="2400" dirty="0" smtClean="0"/>
              <a:t>	</a:t>
            </a:r>
          </a:p>
          <a:p>
            <a:pPr algn="just">
              <a:buFont typeface="Wingdings" pitchFamily="2" charset="2"/>
              <a:buNone/>
            </a:pPr>
            <a:r>
              <a:rPr lang="it-IT" sz="2400" b="1" dirty="0" smtClean="0">
                <a:sym typeface="Wingdings" pitchFamily="2" charset="2"/>
              </a:rPr>
              <a:t> </a:t>
            </a:r>
            <a:r>
              <a:rPr lang="it-IT" sz="2400" dirty="0" smtClean="0"/>
              <a:t>sull’intero </a:t>
            </a:r>
            <a:r>
              <a:rPr lang="it-IT" sz="2400" b="1" dirty="0" smtClean="0">
                <a:solidFill>
                  <a:srgbClr val="1D0701"/>
                </a:solidFill>
              </a:rPr>
              <a:t>corpo ecclesiale</a:t>
            </a:r>
            <a:r>
              <a:rPr lang="it-IT" sz="2400" dirty="0" smtClean="0"/>
              <a:t> (apostasia e idolatria)</a:t>
            </a:r>
          </a:p>
          <a:p>
            <a:pPr algn="just">
              <a:buFont typeface="Wingdings" pitchFamily="2" charset="2"/>
              <a:buNone/>
            </a:pPr>
            <a:r>
              <a:rPr lang="it-IT" sz="2400" b="1" dirty="0" smtClean="0">
                <a:sym typeface="Wingdings" pitchFamily="2" charset="2"/>
              </a:rPr>
              <a:t></a:t>
            </a:r>
            <a:r>
              <a:rPr lang="it-IT" sz="2400" dirty="0" smtClean="0"/>
              <a:t> contro le </a:t>
            </a:r>
            <a:r>
              <a:rPr lang="it-IT" sz="2400" b="1" dirty="0" smtClean="0">
                <a:solidFill>
                  <a:srgbClr val="1D0701"/>
                </a:solidFill>
              </a:rPr>
              <a:t>relazioni umane</a:t>
            </a:r>
            <a:r>
              <a:rPr lang="it-IT" sz="2400" dirty="0" smtClean="0"/>
              <a:t> (adulterio e fornicazione)</a:t>
            </a:r>
          </a:p>
          <a:p>
            <a:pPr algn="just">
              <a:buFont typeface="Wingdings" pitchFamily="2" charset="2"/>
              <a:buNone/>
            </a:pPr>
            <a:r>
              <a:rPr lang="it-IT" sz="2400" b="1" dirty="0" smtClean="0">
                <a:sym typeface="Wingdings" pitchFamily="2" charset="2"/>
              </a:rPr>
              <a:t> </a:t>
            </a:r>
            <a:r>
              <a:rPr lang="it-IT" sz="2400" dirty="0" smtClean="0"/>
              <a:t>e </a:t>
            </a:r>
            <a:r>
              <a:rPr lang="it-IT" sz="2400" b="1" dirty="0" smtClean="0">
                <a:solidFill>
                  <a:srgbClr val="1D0701"/>
                </a:solidFill>
              </a:rPr>
              <a:t>sociali</a:t>
            </a:r>
            <a:r>
              <a:rPr lang="it-IT" sz="2400" dirty="0" smtClean="0"/>
              <a:t> (omicidio)</a:t>
            </a:r>
          </a:p>
          <a:p>
            <a:pPr algn="just">
              <a:spcBef>
                <a:spcPct val="0"/>
              </a:spcBef>
              <a:buFontTx/>
              <a:buNone/>
            </a:pPr>
            <a:r>
              <a:rPr lang="it-IT" sz="800" dirty="0" smtClean="0"/>
              <a:t>    </a:t>
            </a:r>
            <a:r>
              <a:rPr lang="it-IT" sz="1200" dirty="0" smtClean="0"/>
              <a:t> </a:t>
            </a:r>
            <a:endParaRPr lang="it-IT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714348" y="285728"/>
            <a:ext cx="7358114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it-IT" sz="2400" b="1" dirty="0" smtClean="0"/>
              <a:t>I </a:t>
            </a:r>
            <a:r>
              <a:rPr lang="it-IT" sz="2400" b="1" i="1" dirty="0" smtClean="0"/>
              <a:t>peccati</a:t>
            </a:r>
            <a:r>
              <a:rPr lang="it-IT" sz="2400" b="1" dirty="0" smtClean="0"/>
              <a:t> </a:t>
            </a:r>
            <a:r>
              <a:rPr lang="it-IT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veniali</a:t>
            </a:r>
            <a:r>
              <a:rPr lang="it-IT" sz="2400" b="1" dirty="0" smtClean="0">
                <a:solidFill>
                  <a:srgbClr val="C00000"/>
                </a:solidFill>
              </a:rPr>
              <a:t> o </a:t>
            </a:r>
            <a:r>
              <a:rPr lang="it-IT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minuti</a:t>
            </a:r>
          </a:p>
          <a:p>
            <a:pPr>
              <a:buFontTx/>
              <a:buNone/>
            </a:pPr>
            <a:endParaRPr lang="it-IT" sz="2400" b="1" dirty="0" smtClean="0"/>
          </a:p>
          <a:p>
            <a:pPr>
              <a:buFont typeface="Wingdings" pitchFamily="2" charset="2"/>
              <a:buChar char="F"/>
            </a:pPr>
            <a:r>
              <a:rPr lang="it-IT" sz="2400" b="1" dirty="0" smtClean="0"/>
              <a:t>“</a:t>
            </a:r>
            <a:r>
              <a:rPr lang="it-IT" sz="2000" b="1" dirty="0" smtClean="0"/>
              <a:t>non uccidono l’anima ma solo la sfigurano, sono un danno non una rovina, una ferita non una piaga mortale” (</a:t>
            </a:r>
            <a:r>
              <a:rPr lang="it-IT" sz="2000" b="1" i="1" dirty="0" err="1" smtClean="0"/>
              <a:t>Origene</a:t>
            </a:r>
            <a:r>
              <a:rPr lang="it-IT" sz="2000" b="1" dirty="0" smtClean="0"/>
              <a:t>) </a:t>
            </a:r>
          </a:p>
          <a:p>
            <a:endParaRPr lang="it-IT" sz="2000" b="1" dirty="0" smtClean="0"/>
          </a:p>
          <a:p>
            <a:pPr>
              <a:buFontTx/>
              <a:buNone/>
            </a:pPr>
            <a:r>
              <a:rPr lang="it-IT" sz="2000" b="1" dirty="0" smtClean="0">
                <a:sym typeface="Wingdings" pitchFamily="2" charset="2"/>
              </a:rPr>
              <a:t> </a:t>
            </a:r>
            <a:r>
              <a:rPr lang="it-IT" sz="2000" b="1" dirty="0" smtClean="0"/>
              <a:t>“Li chiamiamo peccati per analogia” </a:t>
            </a:r>
            <a:r>
              <a:rPr lang="it-IT" sz="2000" b="1" i="1" dirty="0" smtClean="0"/>
              <a:t>(S. Tommaso</a:t>
            </a:r>
            <a:r>
              <a:rPr lang="it-IT" sz="2400" b="1" dirty="0" smtClean="0"/>
              <a:t>)</a:t>
            </a:r>
            <a:endParaRPr lang="it-IT" sz="2400" b="1" dirty="0"/>
          </a:p>
        </p:txBody>
      </p:sp>
      <p:sp>
        <p:nvSpPr>
          <p:cNvPr id="3" name="Rettangolo 2"/>
          <p:cNvSpPr/>
          <p:nvPr/>
        </p:nvSpPr>
        <p:spPr>
          <a:xfrm>
            <a:off x="714348" y="3500438"/>
            <a:ext cx="764386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 </a:t>
            </a:r>
            <a:r>
              <a:rPr lang="it-IT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 3" pitchFamily="18" charset="2"/>
              </a:rPr>
              <a:t>necessario</a:t>
            </a:r>
            <a:r>
              <a:rPr lang="it-IT" sz="2000" b="1" dirty="0" smtClean="0">
                <a:sym typeface="Wingdings 3" pitchFamily="18" charset="2"/>
              </a:rPr>
              <a:t> per la remissione delle infedeltà gravi che compromettono la normale vita eucaristica del cristiano e la sua incorporazione alla Chiesa:</a:t>
            </a:r>
          </a:p>
          <a:p>
            <a:pPr algn="just"/>
            <a:r>
              <a:rPr lang="it-IT" sz="2000" b="1" dirty="0" smtClean="0">
                <a:sym typeface="Wingdings 3" pitchFamily="18" charset="2"/>
              </a:rPr>
              <a:t>         </a:t>
            </a:r>
            <a:r>
              <a:rPr lang="it-IT" sz="20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Wingdings 3" pitchFamily="18" charset="2"/>
              </a:rPr>
              <a:t>sacramento di</a:t>
            </a:r>
            <a:r>
              <a:rPr lang="it-IT" sz="2000" b="1" dirty="0" smtClean="0">
                <a:sym typeface="Wingdings 3" pitchFamily="18" charset="2"/>
              </a:rPr>
              <a:t> </a:t>
            </a:r>
            <a:r>
              <a:rPr lang="it-IT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 3" pitchFamily="18" charset="2"/>
              </a:rPr>
              <a:t>RICONCILIAZIONE</a:t>
            </a:r>
            <a:r>
              <a:rPr lang="it-IT" sz="2000" b="1" dirty="0" smtClean="0">
                <a:sym typeface="Wingdings 3" pitchFamily="18" charset="2"/>
              </a:rPr>
              <a:t>  </a:t>
            </a:r>
          </a:p>
          <a:p>
            <a:pPr algn="just"/>
            <a:r>
              <a:rPr lang="it-IT" sz="2000" b="1" dirty="0" smtClean="0">
                <a:sym typeface="Wingdings 3" pitchFamily="18" charset="2"/>
              </a:rPr>
              <a:t>                                     </a:t>
            </a:r>
            <a:r>
              <a:rPr lang="it-IT" sz="2000" b="1" i="1" dirty="0" smtClean="0">
                <a:solidFill>
                  <a:srgbClr val="4A0EF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 3" pitchFamily="18" charset="2"/>
              </a:rPr>
              <a:t>fine primario</a:t>
            </a:r>
            <a:endParaRPr lang="it-IT" sz="2000" b="1" dirty="0" smtClean="0">
              <a:solidFill>
                <a:schemeClr val="accent2"/>
              </a:solidFill>
              <a:sym typeface="Wingdings 3" pitchFamily="18" charset="2"/>
            </a:endParaRPr>
          </a:p>
          <a:p>
            <a:pPr algn="just"/>
            <a:r>
              <a:rPr lang="it-IT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</a:t>
            </a:r>
            <a:r>
              <a:rPr lang="it-IT" sz="2000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 3" pitchFamily="18" charset="2"/>
              </a:rPr>
              <a:t>utile</a:t>
            </a:r>
            <a:r>
              <a:rPr lang="it-IT" sz="2000" b="1" dirty="0" smtClean="0">
                <a:sym typeface="Wingdings 3" pitchFamily="18" charset="2"/>
              </a:rPr>
              <a:t>, </a:t>
            </a:r>
            <a:r>
              <a:rPr lang="it-IT" sz="2000" b="1" i="1" dirty="0" smtClean="0">
                <a:solidFill>
                  <a:srgbClr val="0000CC"/>
                </a:solidFill>
                <a:sym typeface="Wingdings 3" pitchFamily="18" charset="2"/>
              </a:rPr>
              <a:t>ma non necessario</a:t>
            </a:r>
            <a:r>
              <a:rPr lang="it-IT" sz="2000" b="1" dirty="0" smtClean="0">
                <a:sym typeface="Wingdings 3" pitchFamily="18" charset="2"/>
              </a:rPr>
              <a:t> per la remissione dei peccati quotidiani (sono peccato in senso analogico): </a:t>
            </a:r>
          </a:p>
          <a:p>
            <a:pPr algn="just"/>
            <a:r>
              <a:rPr lang="it-IT" sz="20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Wingdings 3" pitchFamily="18" charset="2"/>
              </a:rPr>
              <a:t>		sacramento di</a:t>
            </a:r>
            <a:r>
              <a:rPr lang="it-IT" sz="2000" b="1" dirty="0" smtClean="0">
                <a:sym typeface="Wingdings 3" pitchFamily="18" charset="2"/>
              </a:rPr>
              <a:t> </a:t>
            </a:r>
            <a:r>
              <a:rPr lang="it-IT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 3" pitchFamily="18" charset="2"/>
              </a:rPr>
              <a:t>PURIFICAZIONE</a:t>
            </a:r>
          </a:p>
          <a:p>
            <a:r>
              <a:rPr lang="it-IT" sz="2000" b="1" dirty="0" smtClean="0">
                <a:sym typeface="Wingdings 3" pitchFamily="18" charset="2"/>
              </a:rPr>
              <a:t>                                     </a:t>
            </a:r>
            <a:r>
              <a:rPr lang="it-IT" sz="2000" b="1" i="1" dirty="0" smtClean="0">
                <a:solidFill>
                  <a:srgbClr val="4A0EF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 3" pitchFamily="18" charset="2"/>
              </a:rPr>
              <a:t>fine secondario</a:t>
            </a:r>
            <a:endParaRPr lang="it-IT" sz="2000" b="1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2571736" y="2643182"/>
            <a:ext cx="3643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>
                <a:solidFill>
                  <a:srgbClr val="C00000"/>
                </a:solidFill>
              </a:rPr>
              <a:t>Il SACRAMENTO E’</a:t>
            </a:r>
            <a:endParaRPr lang="it-IT" sz="2400" b="1" dirty="0">
              <a:solidFill>
                <a:srgbClr val="C00000"/>
              </a:solidFill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0" y="2714620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Conclusioni ….</a:t>
            </a:r>
            <a:endParaRPr lang="it-IT" dirty="0"/>
          </a:p>
        </p:txBody>
      </p:sp>
      <p:sp>
        <p:nvSpPr>
          <p:cNvPr id="8" name="Freccia a destra 7"/>
          <p:cNvSpPr/>
          <p:nvPr/>
        </p:nvSpPr>
        <p:spPr>
          <a:xfrm>
            <a:off x="1714480" y="2643182"/>
            <a:ext cx="978408" cy="48463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357158" y="1071546"/>
            <a:ext cx="8429684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 </a:t>
            </a:r>
          </a:p>
          <a:p>
            <a:r>
              <a:rPr lang="it-IT" sz="2000" dirty="0"/>
              <a:t> </a:t>
            </a:r>
            <a:r>
              <a:rPr lang="it-IT" sz="2000" dirty="0" smtClean="0"/>
              <a:t>Gli </a:t>
            </a:r>
            <a:r>
              <a:rPr lang="it-IT" sz="2000" dirty="0"/>
              <a:t>atti fondamentali di esso </a:t>
            </a:r>
            <a:r>
              <a:rPr lang="it-IT" sz="2000" dirty="0" smtClean="0"/>
              <a:t>sono:</a:t>
            </a:r>
          </a:p>
          <a:p>
            <a:r>
              <a:rPr lang="it-IT" sz="2000" dirty="0" smtClean="0"/>
              <a:t> </a:t>
            </a:r>
            <a:r>
              <a:rPr lang="it-IT" sz="2000" dirty="0"/>
              <a:t>la </a:t>
            </a:r>
            <a:r>
              <a:rPr lang="it-IT" sz="2000" b="1" dirty="0"/>
              <a:t>confessione auricolare</a:t>
            </a:r>
            <a:r>
              <a:rPr lang="it-IT" sz="2000" dirty="0"/>
              <a:t>, ovvero l'accusa dei propri peccati nel confessionale, l'imposizione di una congrua </a:t>
            </a:r>
            <a:r>
              <a:rPr lang="it-IT" sz="2000" b="1" dirty="0"/>
              <a:t>soddisfazione</a:t>
            </a:r>
            <a:r>
              <a:rPr lang="it-IT" sz="2000" dirty="0"/>
              <a:t>, </a:t>
            </a:r>
            <a:endParaRPr lang="it-IT" sz="2000" dirty="0" smtClean="0"/>
          </a:p>
          <a:p>
            <a:r>
              <a:rPr lang="it-IT" sz="2000" dirty="0" smtClean="0"/>
              <a:t>e </a:t>
            </a:r>
            <a:r>
              <a:rPr lang="it-IT" sz="2000" dirty="0"/>
              <a:t>l'</a:t>
            </a:r>
            <a:r>
              <a:rPr lang="it-IT" sz="2000" b="1" dirty="0"/>
              <a:t>assoluzione</a:t>
            </a:r>
            <a:r>
              <a:rPr lang="it-IT" sz="2000" dirty="0"/>
              <a:t> del penitente. </a:t>
            </a:r>
            <a:endParaRPr lang="it-IT" sz="2000" dirty="0" smtClean="0"/>
          </a:p>
          <a:p>
            <a:endParaRPr lang="it-IT" sz="2000" dirty="0"/>
          </a:p>
          <a:p>
            <a:r>
              <a:rPr lang="it-IT" sz="2000" dirty="0" smtClean="0">
                <a:solidFill>
                  <a:srgbClr val="0000CC"/>
                </a:solidFill>
              </a:rPr>
              <a:t>Il </a:t>
            </a:r>
            <a:r>
              <a:rPr lang="it-IT" sz="2000" dirty="0">
                <a:solidFill>
                  <a:srgbClr val="0000CC"/>
                </a:solidFill>
              </a:rPr>
              <a:t>confessore ha facoltà di approfondire la confessione resa dal penitente, per ottemperare alle sue due funzioni: di </a:t>
            </a:r>
            <a:r>
              <a:rPr lang="it-IT" sz="2000" i="1" dirty="0">
                <a:solidFill>
                  <a:srgbClr val="0000CC"/>
                </a:solidFill>
              </a:rPr>
              <a:t>giudice</a:t>
            </a:r>
            <a:r>
              <a:rPr lang="it-IT" sz="2000" dirty="0">
                <a:solidFill>
                  <a:srgbClr val="0000CC"/>
                </a:solidFill>
              </a:rPr>
              <a:t> con giurisdizione sul foro interno, e di </a:t>
            </a:r>
            <a:r>
              <a:rPr lang="it-IT" sz="2000" i="1" dirty="0">
                <a:solidFill>
                  <a:srgbClr val="0000CC"/>
                </a:solidFill>
              </a:rPr>
              <a:t>medico </a:t>
            </a:r>
            <a:r>
              <a:rPr lang="it-IT" sz="2000" dirty="0">
                <a:solidFill>
                  <a:srgbClr val="0000CC"/>
                </a:solidFill>
              </a:rPr>
              <a:t>dell'anima. </a:t>
            </a:r>
            <a:endParaRPr lang="it-IT" sz="2000" dirty="0" smtClean="0">
              <a:solidFill>
                <a:srgbClr val="0000CC"/>
              </a:solidFill>
            </a:endParaRPr>
          </a:p>
          <a:p>
            <a:endParaRPr lang="it-IT" sz="2000" dirty="0"/>
          </a:p>
          <a:p>
            <a:r>
              <a:rPr lang="it-IT" sz="2000" dirty="0" smtClean="0"/>
              <a:t>Terminata </a:t>
            </a:r>
            <a:r>
              <a:rPr lang="it-IT" sz="2000" dirty="0"/>
              <a:t>l'accusa dei peccati, il sacerdote assolverà il penitente secondo la propria facoltà (si tenga presente che alcuni peccati possono essere assolti </a:t>
            </a:r>
            <a:r>
              <a:rPr lang="it-IT" sz="2000" i="1" dirty="0"/>
              <a:t>solo dal vescovo</a:t>
            </a:r>
            <a:r>
              <a:rPr lang="it-IT" sz="2000" dirty="0"/>
              <a:t> e altri </a:t>
            </a:r>
            <a:r>
              <a:rPr lang="it-IT" sz="2000" i="1" dirty="0"/>
              <a:t>solo dal Papa</a:t>
            </a:r>
            <a:r>
              <a:rPr lang="it-IT" sz="2000" dirty="0"/>
              <a:t>), utilizzando la formula prevista dal </a:t>
            </a:r>
            <a:r>
              <a:rPr lang="it-IT" sz="2000" i="1" dirty="0"/>
              <a:t>Rituale</a:t>
            </a:r>
            <a:r>
              <a:rPr lang="it-IT" sz="2000" dirty="0"/>
              <a:t>, non senza prima imporre una penitenza da soddisfare dopo l'assoluzione. Nel contesto della confessione il sacerdote può aiutare il penitente a discernere i propri peccati e </a:t>
            </a:r>
            <a:r>
              <a:rPr lang="it-IT" sz="2000" dirty="0" smtClean="0"/>
              <a:t>la via </a:t>
            </a:r>
            <a:r>
              <a:rPr lang="it-IT" sz="2000" dirty="0"/>
              <a:t>per uscirne. </a:t>
            </a:r>
            <a:endParaRPr lang="it-IT" sz="2000" dirty="0" smtClean="0"/>
          </a:p>
          <a:p>
            <a:endParaRPr lang="it-IT" sz="2000" dirty="0" smtClean="0"/>
          </a:p>
          <a:p>
            <a:pPr algn="ctr"/>
            <a:r>
              <a:rPr lang="it-IT" sz="2000" u="sng" dirty="0" smtClean="0">
                <a:solidFill>
                  <a:srgbClr val="7030A0"/>
                </a:solidFill>
              </a:rPr>
              <a:t>La </a:t>
            </a:r>
            <a:r>
              <a:rPr lang="it-IT" sz="2000" u="sng" dirty="0">
                <a:solidFill>
                  <a:srgbClr val="7030A0"/>
                </a:solidFill>
              </a:rPr>
              <a:t>confessione è coperta da un inviolabile segreto.</a:t>
            </a:r>
          </a:p>
          <a:p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1643042" y="500042"/>
            <a:ext cx="56436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solidFill>
                  <a:srgbClr val="7030A0"/>
                </a:solidFill>
                <a:latin typeface="Comic Sans MS" pitchFamily="66" charset="0"/>
              </a:rPr>
              <a:t>Come avviene la Confessione</a:t>
            </a:r>
            <a:endParaRPr lang="it-IT" sz="2800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endParaRPr lang="it-IT" sz="2800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714348" y="285728"/>
            <a:ext cx="792961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800" b="1" dirty="0">
                <a:solidFill>
                  <a:srgbClr val="7030A0"/>
                </a:solidFill>
                <a:latin typeface="Comic Sans MS" pitchFamily="66" charset="0"/>
              </a:rPr>
              <a:t>Gli effetti della confessione sacramentale.</a:t>
            </a:r>
            <a:r>
              <a:rPr lang="it-IT" sz="2800" dirty="0">
                <a:solidFill>
                  <a:srgbClr val="7030A0"/>
                </a:solidFill>
                <a:latin typeface="Comic Sans MS" pitchFamily="66" charset="0"/>
              </a:rPr>
              <a:t/>
            </a:r>
            <a:br>
              <a:rPr lang="it-IT" sz="2800" dirty="0">
                <a:solidFill>
                  <a:srgbClr val="7030A0"/>
                </a:solidFill>
                <a:latin typeface="Comic Sans MS" pitchFamily="66" charset="0"/>
              </a:rPr>
            </a:br>
            <a:endParaRPr lang="it-IT" sz="28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571472" y="1357298"/>
            <a:ext cx="83582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it-IT" sz="2400" b="1" dirty="0" smtClean="0">
                <a:solidFill>
                  <a:srgbClr val="0000CC"/>
                </a:solidFill>
              </a:rPr>
              <a:t>la </a:t>
            </a:r>
            <a:r>
              <a:rPr lang="it-IT" sz="2400" b="1" dirty="0">
                <a:solidFill>
                  <a:srgbClr val="0000CC"/>
                </a:solidFill>
              </a:rPr>
              <a:t>remissione della colpa</a:t>
            </a:r>
            <a:r>
              <a:rPr lang="it-IT" sz="2400" dirty="0">
                <a:solidFill>
                  <a:srgbClr val="0000CC"/>
                </a:solidFill>
              </a:rPr>
              <a:t>. </a:t>
            </a:r>
            <a:endParaRPr lang="it-IT" sz="2400" dirty="0" smtClean="0">
              <a:solidFill>
                <a:srgbClr val="0000CC"/>
              </a:solidFill>
            </a:endParaRPr>
          </a:p>
          <a:p>
            <a:pPr marL="342900" indent="-342900"/>
            <a:endParaRPr lang="it-IT" sz="2400" dirty="0" smtClean="0">
              <a:solidFill>
                <a:srgbClr val="0000CC"/>
              </a:solidFill>
            </a:endParaRPr>
          </a:p>
          <a:p>
            <a:pPr marL="342900" indent="-342900">
              <a:buFont typeface="+mj-lt"/>
              <a:buAutoNum type="arabicPeriod" startAt="2"/>
            </a:pPr>
            <a:r>
              <a:rPr lang="it-IT" sz="2400" b="1" dirty="0" smtClean="0">
                <a:solidFill>
                  <a:srgbClr val="0000CC"/>
                </a:solidFill>
              </a:rPr>
              <a:t>aumenta </a:t>
            </a:r>
            <a:r>
              <a:rPr lang="it-IT" sz="2400" b="1" dirty="0">
                <a:solidFill>
                  <a:srgbClr val="0000CC"/>
                </a:solidFill>
              </a:rPr>
              <a:t>la grazia</a:t>
            </a:r>
            <a:r>
              <a:rPr lang="it-IT" sz="2400" dirty="0">
                <a:solidFill>
                  <a:srgbClr val="0000CC"/>
                </a:solidFill>
              </a:rPr>
              <a:t> </a:t>
            </a:r>
            <a:r>
              <a:rPr lang="it-IT" dirty="0"/>
              <a:t/>
            </a:r>
            <a:br>
              <a:rPr lang="it-IT" dirty="0"/>
            </a:br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714348" y="3214686"/>
            <a:ext cx="792961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chemeClr val="tx2">
                    <a:lumMod val="75000"/>
                  </a:schemeClr>
                </a:solidFill>
              </a:rPr>
              <a:t>Anche quest'effetto funziona </a:t>
            </a:r>
            <a:r>
              <a:rPr lang="it-IT" sz="2400" i="1" dirty="0" smtClean="0">
                <a:solidFill>
                  <a:schemeClr val="tx2">
                    <a:lumMod val="75000"/>
                  </a:schemeClr>
                </a:solidFill>
              </a:rPr>
              <a:t>ex opere operato</a:t>
            </a:r>
            <a:r>
              <a:rPr lang="it-IT" sz="2400" dirty="0" smtClean="0">
                <a:solidFill>
                  <a:schemeClr val="tx2">
                    <a:lumMod val="75000"/>
                  </a:schemeClr>
                </a:solidFill>
              </a:rPr>
              <a:t>, ma la sua intensità è in particolare dipendenza dalla disponibilità del penitente a collaborare con l'opera di Dio in lui. Questo spiega l'utilità di una confessione frequente, in cui si dicano anche solo i peccati veniali, se non ce ne sono altri. </a:t>
            </a: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071538" y="785794"/>
            <a:ext cx="750099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>
                <a:solidFill>
                  <a:srgbClr val="7030A0"/>
                </a:solidFill>
                <a:latin typeface="Comic Sans MS" pitchFamily="66" charset="0"/>
              </a:rPr>
              <a:t>la Confessione</a:t>
            </a:r>
            <a:r>
              <a:rPr lang="it-IT" sz="2800" dirty="0" smtClean="0">
                <a:solidFill>
                  <a:srgbClr val="7030A0"/>
                </a:solidFill>
                <a:latin typeface="Comic Sans MS" pitchFamily="66" charset="0"/>
              </a:rPr>
              <a:t>:</a:t>
            </a:r>
          </a:p>
          <a:p>
            <a:pPr algn="ctr"/>
            <a:endParaRPr lang="it-IT" sz="2800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Char char="q"/>
            </a:pPr>
            <a:r>
              <a:rPr lang="it-IT" sz="2400" dirty="0" smtClean="0"/>
              <a:t>Conferisce all'uomo un senso di </a:t>
            </a:r>
            <a:r>
              <a:rPr lang="it-IT" sz="2400" b="1" dirty="0" smtClean="0">
                <a:solidFill>
                  <a:srgbClr val="7030A0"/>
                </a:solidFill>
              </a:rPr>
              <a:t>consolazione </a:t>
            </a:r>
            <a:r>
              <a:rPr lang="it-IT" sz="2400" dirty="0" smtClean="0"/>
              <a:t>(è un effetto che qualunque penitente ha sperimentato).</a:t>
            </a:r>
          </a:p>
          <a:p>
            <a:endParaRPr lang="it-IT" sz="2400" dirty="0" smtClean="0"/>
          </a:p>
          <a:p>
            <a:pPr>
              <a:buFont typeface="Wingdings" pitchFamily="2" charset="2"/>
              <a:buChar char="q"/>
            </a:pPr>
            <a:r>
              <a:rPr lang="it-IT" sz="2400" dirty="0" smtClean="0"/>
              <a:t>Conferisce maggiore </a:t>
            </a:r>
            <a:r>
              <a:rPr lang="it-IT" sz="2400" b="1" dirty="0" smtClean="0">
                <a:solidFill>
                  <a:srgbClr val="7030A0"/>
                </a:solidFill>
              </a:rPr>
              <a:t>chiarezza nel discernimento</a:t>
            </a:r>
            <a:r>
              <a:rPr lang="it-IT" sz="2400" dirty="0" smtClean="0">
                <a:solidFill>
                  <a:srgbClr val="7030A0"/>
                </a:solidFill>
              </a:rPr>
              <a:t>. </a:t>
            </a:r>
            <a:r>
              <a:rPr lang="it-IT" sz="2400" dirty="0" smtClean="0"/>
              <a:t>L'uomo ristabilito nello stato di grazia è nella condizione migliore per vedere nella sua anima.</a:t>
            </a:r>
          </a:p>
          <a:p>
            <a:endParaRPr lang="it-IT" sz="2400" dirty="0" smtClean="0"/>
          </a:p>
          <a:p>
            <a:pPr>
              <a:buFont typeface="Wingdings" pitchFamily="2" charset="2"/>
              <a:buChar char="q"/>
            </a:pPr>
            <a:r>
              <a:rPr lang="it-IT" sz="2400" b="1" dirty="0" smtClean="0">
                <a:solidFill>
                  <a:srgbClr val="7030A0"/>
                </a:solidFill>
              </a:rPr>
              <a:t>Aumenta la fortezza</a:t>
            </a:r>
            <a:r>
              <a:rPr lang="it-IT" sz="2400" dirty="0" smtClean="0"/>
              <a:t> nel resistere alle successive suggestioni di peccato.</a:t>
            </a:r>
            <a:r>
              <a:rPr lang="it-IT" sz="2400" dirty="0"/>
              <a:t/>
            </a:r>
            <a:br>
              <a:rPr lang="it-IT" sz="2400" dirty="0"/>
            </a:br>
            <a:endParaRPr lang="it-IT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785918" y="428604"/>
            <a:ext cx="621510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>
                <a:solidFill>
                  <a:srgbClr val="7030A0"/>
                </a:solidFill>
                <a:latin typeface="Comic Sans MS" pitchFamily="66" charset="0"/>
              </a:rPr>
              <a:t>La soddisfazione sacramentale.</a:t>
            </a:r>
            <a:r>
              <a:rPr lang="it-IT" sz="2800" dirty="0">
                <a:solidFill>
                  <a:srgbClr val="7030A0"/>
                </a:solidFill>
                <a:latin typeface="Comic Sans MS" pitchFamily="66" charset="0"/>
              </a:rPr>
              <a:t/>
            </a:r>
            <a:br>
              <a:rPr lang="it-IT" sz="2800" dirty="0">
                <a:solidFill>
                  <a:srgbClr val="7030A0"/>
                </a:solidFill>
                <a:latin typeface="Comic Sans MS" pitchFamily="66" charset="0"/>
              </a:rPr>
            </a:br>
            <a:r>
              <a:rPr lang="it-IT" sz="2800" dirty="0">
                <a:solidFill>
                  <a:srgbClr val="7030A0"/>
                </a:solidFill>
                <a:latin typeface="Comic Sans MS" pitchFamily="66" charset="0"/>
              </a:rPr>
              <a:t/>
            </a:r>
            <a:br>
              <a:rPr lang="it-IT" sz="2800" dirty="0">
                <a:solidFill>
                  <a:srgbClr val="7030A0"/>
                </a:solidFill>
                <a:latin typeface="Comic Sans MS" pitchFamily="66" charset="0"/>
              </a:rPr>
            </a:br>
            <a:endParaRPr lang="it-IT" sz="28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714348" y="1285860"/>
            <a:ext cx="77153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 smtClean="0"/>
              <a:t>La soddisfazione rappresenta quella pratica (generalmente una serie di preghiere) che il sacerdote impone come riparazione del peccato commesso dopo avere assolto il penitente. </a:t>
            </a:r>
            <a:endParaRPr lang="it-IT" sz="2400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3643314"/>
            <a:ext cx="878684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lphaLcParenR"/>
              <a:tabLst/>
            </a:pP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è un atto di giustizia, dovuto al Signore.</a:t>
            </a:r>
          </a:p>
          <a:p>
            <a:pPr marL="457200" marR="0" lvl="0" indent="-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lphaLcParenR"/>
              <a:tabLst/>
            </a:pPr>
            <a:endParaRPr lang="it-IT" sz="2400" dirty="0" smtClean="0">
              <a:solidFill>
                <a:srgbClr val="002060"/>
              </a:solidFill>
              <a:ea typeface="Times New Roman" pitchFamily="18" charset="0"/>
              <a:cs typeface="Times New Roman" pitchFamily="18" charset="0"/>
            </a:endParaRPr>
          </a:p>
          <a:p>
            <a:pPr marL="457200" marR="0" lvl="0" indent="-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lphaLcParenR"/>
              <a:tabLst/>
            </a:pP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riduce, in tutto o in parte, </a:t>
            </a:r>
            <a:r>
              <a:rPr kumimoji="0" lang="it-IT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la pena temporale 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dovuta per il peccato commesso</a:t>
            </a:r>
            <a:b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endParaRPr kumimoji="0" lang="it-IT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457200" marR="0" lvl="0" indent="-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lphaLcParenR"/>
              <a:tabLst/>
            </a:pP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incrementa ulteriormente la pace e la fortezza necessarie per non peccare più</a:t>
            </a:r>
            <a:r>
              <a:rPr kumimoji="0" lang="it-IT" sz="24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ea typeface="Times New Roman" pitchFamily="18" charset="0"/>
                <a:cs typeface="Times New Roman" pitchFamily="18" charset="0"/>
              </a:rPr>
              <a:t>.</a:t>
            </a:r>
            <a:endParaRPr kumimoji="0" lang="it-IT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3357554" y="2928934"/>
            <a:ext cx="30182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Ha tre principali valori:</a:t>
            </a:r>
            <a:endParaRPr lang="it-IT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142985"/>
            <a:ext cx="7772400" cy="2457466"/>
          </a:xfrm>
        </p:spPr>
        <p:txBody>
          <a:bodyPr>
            <a:normAutofit fontScale="90000"/>
          </a:bodyPr>
          <a:lstStyle/>
          <a:p>
            <a:r>
              <a:rPr lang="it-IT" dirty="0"/>
              <a:t>"Ricevete lo Spirito Santo; a chi rimetterete i peccati saranno rimessi, e a chi non li rimetterete resteranno non rimessi" </a:t>
            </a:r>
            <a:r>
              <a:rPr lang="it-IT" sz="3600" i="1" dirty="0"/>
              <a:t>(</a:t>
            </a:r>
            <a:r>
              <a:rPr lang="it-IT" sz="3600" i="1" dirty="0" err="1"/>
              <a:t>Gv</a:t>
            </a:r>
            <a:r>
              <a:rPr lang="it-IT" sz="3600" dirty="0"/>
              <a:t> XX 22 sg.). 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 smtClean="0"/>
          </a:p>
          <a:p>
            <a:r>
              <a:rPr lang="it-IT" dirty="0" smtClean="0">
                <a:solidFill>
                  <a:srgbClr val="FF0000"/>
                </a:solidFill>
              </a:rPr>
              <a:t>Il sacramento della Riconciliazione</a:t>
            </a:r>
            <a:endParaRPr lang="it-IT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Non è l’unica pratica penitenziale!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Celebrazione eucaristica</a:t>
            </a:r>
          </a:p>
          <a:p>
            <a:r>
              <a:rPr lang="it-IT" dirty="0" smtClean="0"/>
              <a:t>La penitenza quotidiana</a:t>
            </a:r>
          </a:p>
          <a:p>
            <a:r>
              <a:rPr lang="it-IT" dirty="0" smtClean="0"/>
              <a:t>Il vissuto </a:t>
            </a:r>
            <a:r>
              <a:rPr lang="it-IT" dirty="0" smtClean="0"/>
              <a:t>quotidiano, qui ci si esercita ad accettare le contrarietà, </a:t>
            </a:r>
            <a:r>
              <a:rPr lang="it-IT" dirty="0" smtClean="0"/>
              <a:t>l</a:t>
            </a:r>
            <a:r>
              <a:rPr lang="it-IT" dirty="0" smtClean="0"/>
              <a:t>e sconfitte, le piccole croci.</a:t>
            </a:r>
            <a:endParaRPr lang="it-IT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02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4643446"/>
            <a:ext cx="3214710" cy="2145632"/>
          </a:xfrm>
          <a:prstGeom prst="rect">
            <a:avLst/>
          </a:prstGeom>
        </p:spPr>
      </p:pic>
      <p:sp>
        <p:nvSpPr>
          <p:cNvPr id="2" name="Rettangolo 1"/>
          <p:cNvSpPr/>
          <p:nvPr/>
        </p:nvSpPr>
        <p:spPr>
          <a:xfrm>
            <a:off x="928662" y="428604"/>
            <a:ext cx="750099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/>
              <a:t>Questo sacramento </a:t>
            </a:r>
            <a:r>
              <a:rPr lang="it-IT" sz="2400" dirty="0" smtClean="0"/>
              <a:t>è detto </a:t>
            </a:r>
            <a:r>
              <a:rPr lang="it-IT" sz="2400" dirty="0"/>
              <a:t>"della Penitenza, della Confessione, della Riconciliazione" e in altri modi </a:t>
            </a:r>
            <a:r>
              <a:rPr lang="it-IT" sz="2400" dirty="0" smtClean="0"/>
              <a:t>ancora.</a:t>
            </a:r>
          </a:p>
          <a:p>
            <a:endParaRPr lang="it-IT" sz="2400" dirty="0"/>
          </a:p>
          <a:p>
            <a:r>
              <a:rPr lang="it-IT" sz="2400" dirty="0" smtClean="0"/>
              <a:t>E’ </a:t>
            </a:r>
            <a:r>
              <a:rPr lang="it-IT" sz="2400" dirty="0"/>
              <a:t>lo strumento dato dal Signore agli uomini perché possano riconciliarsi con Lui, quando cadono nel peccato</a:t>
            </a:r>
            <a:r>
              <a:rPr lang="it-IT" sz="2400" dirty="0" smtClean="0"/>
              <a:t>.</a:t>
            </a:r>
          </a:p>
          <a:p>
            <a:r>
              <a:rPr lang="it-IT" sz="2400" dirty="0" smtClean="0"/>
              <a:t> </a:t>
            </a:r>
          </a:p>
          <a:p>
            <a:r>
              <a:rPr lang="it-IT" sz="2400" dirty="0"/>
              <a:t>Esso è la </a:t>
            </a:r>
            <a:r>
              <a:rPr lang="it-IT" sz="2400" b="1" dirty="0"/>
              <a:t>via ordinaria </a:t>
            </a:r>
            <a:r>
              <a:rPr lang="it-IT" sz="2400" dirty="0"/>
              <a:t>della riconciliazione con Dio, fondata sul potere conferito alla Chiesa di rimettere i peccati degli </a:t>
            </a:r>
            <a:r>
              <a:rPr lang="it-IT" sz="2400" dirty="0" smtClean="0"/>
              <a:t>uomini.</a:t>
            </a:r>
          </a:p>
          <a:p>
            <a:endParaRPr lang="it-IT" sz="2400" dirty="0" smtClean="0"/>
          </a:p>
          <a:p>
            <a:r>
              <a:rPr lang="it-IT" sz="2400" dirty="0"/>
              <a:t>Lo scopo della confessione sacramentale è quindi </a:t>
            </a:r>
            <a:r>
              <a:rPr lang="it-IT" sz="2400" dirty="0" smtClean="0"/>
              <a:t>  </a:t>
            </a:r>
          </a:p>
          <a:p>
            <a:r>
              <a:rPr lang="it-IT" sz="2400" dirty="0" smtClean="0"/>
              <a:t>                                    la</a:t>
            </a:r>
            <a:r>
              <a:rPr lang="it-IT" sz="2400" dirty="0"/>
              <a:t> </a:t>
            </a:r>
            <a:r>
              <a:rPr lang="it-IT" sz="2400" b="1" dirty="0"/>
              <a:t>remissione della colpa</a:t>
            </a:r>
            <a:r>
              <a:rPr lang="it-IT" sz="2400" dirty="0"/>
              <a:t>.</a:t>
            </a:r>
          </a:p>
          <a:p>
            <a:endParaRPr lang="it-IT" sz="2400" dirty="0"/>
          </a:p>
        </p:txBody>
      </p:sp>
      <p:pic>
        <p:nvPicPr>
          <p:cNvPr id="3" name="Immagine 2" descr="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72330" y="4429132"/>
            <a:ext cx="1976437" cy="23809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Text Box 2"/>
          <p:cNvSpPr txBox="1">
            <a:spLocks noChangeArrowheads="1"/>
          </p:cNvSpPr>
          <p:nvPr/>
        </p:nvSpPr>
        <p:spPr bwMode="auto">
          <a:xfrm>
            <a:off x="152400" y="4292600"/>
            <a:ext cx="3200400" cy="13684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it-IT" sz="1000" b="0">
              <a:ea typeface="Times New Roman" pitchFamily="18" charset="0"/>
              <a:cs typeface="Arial" charset="0"/>
            </a:endParaRPr>
          </a:p>
          <a:p>
            <a:pPr algn="ctr" eaLnBrk="0" hangingPunct="0"/>
            <a:r>
              <a:rPr lang="it-IT" sz="2400">
                <a:solidFill>
                  <a:schemeClr val="accent2"/>
                </a:solidFill>
                <a:latin typeface="Tahoma" pitchFamily="34" charset="0"/>
                <a:ea typeface="Times New Roman" pitchFamily="18" charset="0"/>
                <a:cs typeface="Arial" charset="0"/>
              </a:rPr>
              <a:t>È quel sacramento che ci ridona la grazia dell’IC </a:t>
            </a:r>
            <a:r>
              <a:rPr lang="it-IT" sz="2800">
                <a:solidFill>
                  <a:schemeClr val="accent2"/>
                </a:solidFill>
                <a:latin typeface="Tahoma" pitchFamily="34" charset="0"/>
                <a:ea typeface="Times New Roman" pitchFamily="18" charset="0"/>
                <a:cs typeface="Arial" charset="0"/>
                <a:sym typeface="Wingdings" pitchFamily="2" charset="2"/>
              </a:rPr>
              <a:t></a:t>
            </a:r>
          </a:p>
        </p:txBody>
      </p:sp>
      <p:sp>
        <p:nvSpPr>
          <p:cNvPr id="258051" name="Text Box 3"/>
          <p:cNvSpPr txBox="1">
            <a:spLocks noChangeArrowheads="1"/>
          </p:cNvSpPr>
          <p:nvPr/>
        </p:nvSpPr>
        <p:spPr bwMode="auto">
          <a:xfrm>
            <a:off x="6443663" y="981075"/>
            <a:ext cx="2376487" cy="12239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it-IT" sz="1000" b="0">
              <a:latin typeface="Tahoma" pitchFamily="34" charset="0"/>
              <a:ea typeface="Times New Roman" pitchFamily="18" charset="0"/>
              <a:cs typeface="Arial" charset="0"/>
            </a:endParaRPr>
          </a:p>
          <a:p>
            <a:pPr algn="ctr"/>
            <a:r>
              <a:rPr lang="it-IT" sz="2400">
                <a:solidFill>
                  <a:srgbClr val="FF6600"/>
                </a:solidFill>
                <a:latin typeface="Tahoma" pitchFamily="34" charset="0"/>
                <a:ea typeface="Times New Roman" pitchFamily="18" charset="0"/>
                <a:cs typeface="Arial" charset="0"/>
              </a:rPr>
              <a:t>È  un secondo battesimo </a:t>
            </a:r>
            <a:r>
              <a:rPr lang="it-IT" sz="2400">
                <a:solidFill>
                  <a:srgbClr val="FF6600"/>
                </a:solidFill>
                <a:latin typeface="Tahoma" pitchFamily="34" charset="0"/>
                <a:ea typeface="Times New Roman" pitchFamily="18" charset="0"/>
                <a:cs typeface="Arial" charset="0"/>
                <a:sym typeface="Wingdings" pitchFamily="2" charset="2"/>
              </a:rPr>
              <a:t></a:t>
            </a:r>
          </a:p>
        </p:txBody>
      </p:sp>
      <p:sp>
        <p:nvSpPr>
          <p:cNvPr id="258052" name="Text Box 4"/>
          <p:cNvSpPr txBox="1">
            <a:spLocks noChangeArrowheads="1"/>
          </p:cNvSpPr>
          <p:nvPr/>
        </p:nvSpPr>
        <p:spPr bwMode="auto">
          <a:xfrm>
            <a:off x="539750" y="1268413"/>
            <a:ext cx="2303463" cy="16557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it-IT" sz="1000" b="0">
              <a:ea typeface="Times New Roman" pitchFamily="18" charset="0"/>
              <a:cs typeface="Arial" charset="0"/>
            </a:endParaRPr>
          </a:p>
          <a:p>
            <a:pPr algn="ctr" eaLnBrk="0" hangingPunct="0"/>
            <a:r>
              <a:rPr lang="it-IT" sz="2400">
                <a:solidFill>
                  <a:srgbClr val="FF6600"/>
                </a:solidFill>
                <a:latin typeface="Tahoma" pitchFamily="34" charset="0"/>
                <a:ea typeface="Times New Roman" pitchFamily="18" charset="0"/>
                <a:cs typeface="Arial" charset="0"/>
              </a:rPr>
              <a:t>È necessario per liberarsi dai sensi di colpa </a:t>
            </a:r>
            <a:r>
              <a:rPr lang="it-IT" sz="2400">
                <a:solidFill>
                  <a:srgbClr val="FF6600"/>
                </a:solidFill>
                <a:latin typeface="Tahoma" pitchFamily="34" charset="0"/>
                <a:ea typeface="Times New Roman" pitchFamily="18" charset="0"/>
                <a:cs typeface="Arial" charset="0"/>
                <a:sym typeface="Wingdings" pitchFamily="2" charset="2"/>
              </a:rPr>
              <a:t></a:t>
            </a:r>
          </a:p>
        </p:txBody>
      </p:sp>
      <p:sp>
        <p:nvSpPr>
          <p:cNvPr id="258053" name="Text Box 5"/>
          <p:cNvSpPr txBox="1">
            <a:spLocks noChangeArrowheads="1"/>
          </p:cNvSpPr>
          <p:nvPr/>
        </p:nvSpPr>
        <p:spPr bwMode="auto">
          <a:xfrm>
            <a:off x="3203575" y="1125538"/>
            <a:ext cx="2808288" cy="10080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it-IT" sz="2400">
                <a:solidFill>
                  <a:srgbClr val="FF6600"/>
                </a:solidFill>
                <a:latin typeface="Tahoma" pitchFamily="34" charset="0"/>
                <a:ea typeface="Times New Roman" pitchFamily="18" charset="0"/>
                <a:cs typeface="Arial" charset="0"/>
              </a:rPr>
              <a:t>È il sacramento del perdono </a:t>
            </a:r>
            <a:r>
              <a:rPr lang="it-IT">
                <a:solidFill>
                  <a:srgbClr val="FF6600"/>
                </a:solidFill>
                <a:ea typeface="Times New Roman" pitchFamily="18" charset="0"/>
                <a:cs typeface="Arial" charset="0"/>
                <a:sym typeface="Wingdings" pitchFamily="2" charset="2"/>
              </a:rPr>
              <a:t></a:t>
            </a:r>
            <a:endParaRPr lang="it-IT" sz="2400">
              <a:solidFill>
                <a:srgbClr val="FF6600"/>
              </a:solidFill>
              <a:latin typeface="Tahoma" pitchFamily="34" charset="0"/>
              <a:ea typeface="Times New Roman" pitchFamily="18" charset="0"/>
              <a:cs typeface="Arial" charset="0"/>
            </a:endParaRPr>
          </a:p>
        </p:txBody>
      </p:sp>
      <p:sp>
        <p:nvSpPr>
          <p:cNvPr id="258054" name="Text Box 6"/>
          <p:cNvSpPr txBox="1">
            <a:spLocks noChangeArrowheads="1"/>
          </p:cNvSpPr>
          <p:nvPr/>
        </p:nvSpPr>
        <p:spPr bwMode="auto">
          <a:xfrm>
            <a:off x="6429388" y="2428868"/>
            <a:ext cx="2524125" cy="17287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it-IT" sz="2200" b="0" i="1" dirty="0">
                <a:solidFill>
                  <a:schemeClr val="accent2"/>
                </a:solidFill>
                <a:latin typeface="Tahoma" pitchFamily="34" charset="0"/>
                <a:ea typeface="Times New Roman" pitchFamily="18" charset="0"/>
                <a:cs typeface="Arial" charset="0"/>
              </a:rPr>
              <a:t>La 1ª confessione</a:t>
            </a:r>
            <a:r>
              <a:rPr lang="it-IT" sz="2400" b="0" i="1" dirty="0">
                <a:solidFill>
                  <a:schemeClr val="accent2"/>
                </a:solidFill>
                <a:latin typeface="Tahoma" pitchFamily="34" charset="0"/>
                <a:ea typeface="Times New Roman" pitchFamily="18" charset="0"/>
                <a:cs typeface="Arial" charset="0"/>
              </a:rPr>
              <a:t> è un sacramento  dell’</a:t>
            </a:r>
            <a:r>
              <a:rPr lang="it-IT" sz="2400" i="1" dirty="0">
                <a:solidFill>
                  <a:schemeClr val="accent2"/>
                </a:solidFill>
                <a:latin typeface="Tahoma" pitchFamily="34" charset="0"/>
                <a:ea typeface="Times New Roman" pitchFamily="18" charset="0"/>
                <a:cs typeface="Arial" charset="0"/>
              </a:rPr>
              <a:t>iniziazione cristiana </a:t>
            </a:r>
            <a:r>
              <a:rPr lang="it-IT" sz="2400" dirty="0">
                <a:solidFill>
                  <a:srgbClr val="FF6600"/>
                </a:solidFill>
                <a:ea typeface="Times New Roman" pitchFamily="18" charset="0"/>
                <a:cs typeface="Arial" charset="0"/>
                <a:sym typeface="Wingdings" pitchFamily="2" charset="2"/>
              </a:rPr>
              <a:t></a:t>
            </a:r>
          </a:p>
        </p:txBody>
      </p:sp>
      <p:sp>
        <p:nvSpPr>
          <p:cNvPr id="258055" name="Text Box 7"/>
          <p:cNvSpPr txBox="1">
            <a:spLocks noChangeArrowheads="1"/>
          </p:cNvSpPr>
          <p:nvPr/>
        </p:nvSpPr>
        <p:spPr bwMode="auto">
          <a:xfrm>
            <a:off x="457200" y="3276600"/>
            <a:ext cx="2879725" cy="7953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it-IT" sz="2400">
                <a:solidFill>
                  <a:srgbClr val="FF0000"/>
                </a:solidFill>
                <a:latin typeface="Tahoma" pitchFamily="34" charset="0"/>
                <a:ea typeface="Times New Roman" pitchFamily="18" charset="0"/>
                <a:cs typeface="Arial" charset="0"/>
              </a:rPr>
              <a:t>Aumenta in noi la grazia</a:t>
            </a:r>
            <a:r>
              <a:rPr lang="it-IT" sz="1000" b="0">
                <a:ea typeface="Times New Roman" pitchFamily="18" charset="0"/>
                <a:cs typeface="Arial" charset="0"/>
              </a:rPr>
              <a:t> </a:t>
            </a:r>
            <a:r>
              <a:rPr lang="it-IT" sz="2400">
                <a:solidFill>
                  <a:srgbClr val="FF0000"/>
                </a:solidFill>
                <a:latin typeface="Tahoma" pitchFamily="34" charset="0"/>
                <a:ea typeface="Times New Roman" pitchFamily="18" charset="0"/>
                <a:cs typeface="Arial" charset="0"/>
                <a:sym typeface="Wingdings" pitchFamily="2" charset="2"/>
              </a:rPr>
              <a:t></a:t>
            </a:r>
          </a:p>
        </p:txBody>
      </p:sp>
      <p:sp>
        <p:nvSpPr>
          <p:cNvPr id="258056" name="WordArt 8"/>
          <p:cNvSpPr>
            <a:spLocks noChangeArrowheads="1" noChangeShapeType="1" noTextEdit="1"/>
          </p:cNvSpPr>
          <p:nvPr/>
        </p:nvSpPr>
        <p:spPr bwMode="auto">
          <a:xfrm>
            <a:off x="3132138" y="2228850"/>
            <a:ext cx="3455987" cy="3105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it-I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Showcard Gothic"/>
              </a:rPr>
              <a:t>?</a:t>
            </a:r>
          </a:p>
        </p:txBody>
      </p:sp>
      <p:sp>
        <p:nvSpPr>
          <p:cNvPr id="258057" name="Text Box 9"/>
          <p:cNvSpPr txBox="1">
            <a:spLocks noChangeArrowheads="1"/>
          </p:cNvSpPr>
          <p:nvPr/>
        </p:nvSpPr>
        <p:spPr bwMode="auto">
          <a:xfrm>
            <a:off x="5643570" y="4429132"/>
            <a:ext cx="3168650" cy="1939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it-IT" sz="2400" b="0" dirty="0">
                <a:solidFill>
                  <a:srgbClr val="FF0000"/>
                </a:solidFill>
                <a:latin typeface="Tahoma" pitchFamily="34" charset="0"/>
                <a:ea typeface="Times New Roman" pitchFamily="18" charset="0"/>
                <a:cs typeface="Arial" charset="0"/>
              </a:rPr>
              <a:t>È sempre necessario confessarsi per </a:t>
            </a:r>
            <a:r>
              <a:rPr lang="it-IT" sz="2400" dirty="0">
                <a:solidFill>
                  <a:srgbClr val="FF0000"/>
                </a:solidFill>
                <a:latin typeface="Tahoma" pitchFamily="34" charset="0"/>
                <a:ea typeface="Times New Roman" pitchFamily="18" charset="0"/>
                <a:cs typeface="Arial" charset="0"/>
              </a:rPr>
              <a:t>essere puri</a:t>
            </a:r>
            <a:r>
              <a:rPr lang="it-IT" sz="2400" b="0" dirty="0">
                <a:solidFill>
                  <a:srgbClr val="FF0000"/>
                </a:solidFill>
                <a:latin typeface="Tahoma" pitchFamily="34" charset="0"/>
                <a:ea typeface="Times New Roman" pitchFamily="18" charset="0"/>
                <a:cs typeface="Arial" charset="0"/>
              </a:rPr>
              <a:t> e poter </a:t>
            </a:r>
            <a:r>
              <a:rPr lang="it-IT" sz="2400" dirty="0">
                <a:solidFill>
                  <a:srgbClr val="FF0000"/>
                </a:solidFill>
                <a:latin typeface="Tahoma" pitchFamily="34" charset="0"/>
                <a:ea typeface="Times New Roman" pitchFamily="18" charset="0"/>
                <a:cs typeface="Arial" charset="0"/>
              </a:rPr>
              <a:t>ricevere la comunione</a:t>
            </a:r>
            <a:r>
              <a:rPr lang="it-IT" sz="2400" b="0" dirty="0">
                <a:solidFill>
                  <a:srgbClr val="FF0000"/>
                </a:solidFill>
                <a:latin typeface="Tahoma" pitchFamily="34" charset="0"/>
                <a:ea typeface="Times New Roman" pitchFamily="18" charset="0"/>
                <a:cs typeface="Arial" charset="0"/>
              </a:rPr>
              <a:t> </a:t>
            </a:r>
            <a:r>
              <a:rPr lang="it-IT" sz="2400" dirty="0">
                <a:solidFill>
                  <a:srgbClr val="FF0000"/>
                </a:solidFill>
                <a:ea typeface="Times New Roman" pitchFamily="18" charset="0"/>
                <a:cs typeface="Arial" charset="0"/>
                <a:sym typeface="Wingdings" pitchFamily="2" charset="2"/>
              </a:rPr>
              <a:t></a:t>
            </a:r>
          </a:p>
        </p:txBody>
      </p:sp>
      <p:sp>
        <p:nvSpPr>
          <p:cNvPr id="258058" name="Rectangle 10"/>
          <p:cNvSpPr>
            <a:spLocks noChangeArrowheads="1"/>
          </p:cNvSpPr>
          <p:nvPr/>
        </p:nvSpPr>
        <p:spPr bwMode="auto">
          <a:xfrm>
            <a:off x="0" y="214290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tabLst>
                <a:tab pos="5829300" algn="l"/>
              </a:tabLst>
            </a:pPr>
            <a:r>
              <a:rPr lang="it-IT" sz="2800" i="1" dirty="0" smtClean="0">
                <a:latin typeface="Tahoma" pitchFamily="34" charset="0"/>
                <a:cs typeface="Times New Roman" pitchFamily="18" charset="0"/>
              </a:rPr>
              <a:t>un </a:t>
            </a:r>
            <a:r>
              <a:rPr lang="it-IT" sz="2800" i="1" dirty="0">
                <a:latin typeface="Tahoma" pitchFamily="34" charset="0"/>
                <a:cs typeface="Times New Roman" pitchFamily="18" charset="0"/>
              </a:rPr>
              <a:t>sacramento a cui </a:t>
            </a:r>
            <a:r>
              <a:rPr lang="it-IT" sz="28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imes New Roman" pitchFamily="18" charset="0"/>
              </a:rPr>
              <a:t>restituire</a:t>
            </a:r>
            <a:r>
              <a:rPr lang="it-IT" sz="2800" i="1" dirty="0">
                <a:latin typeface="Tahoma" pitchFamily="34" charset="0"/>
                <a:cs typeface="Times New Roman" pitchFamily="18" charset="0"/>
              </a:rPr>
              <a:t> la sua </a:t>
            </a:r>
            <a:r>
              <a:rPr lang="it-IT" sz="28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cs typeface="Times New Roman" pitchFamily="18" charset="0"/>
              </a:rPr>
              <a:t>identità</a:t>
            </a:r>
            <a:endParaRPr lang="it-IT" sz="2400" b="0" i="1" dirty="0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  <a:p>
            <a:pPr algn="ctr" eaLnBrk="0" hangingPunct="0">
              <a:tabLst>
                <a:tab pos="5829300" algn="l"/>
              </a:tabLst>
            </a:pPr>
            <a:endParaRPr lang="it-IT" sz="3600" b="0" dirty="0">
              <a:latin typeface="Tahoma" pitchFamily="34" charset="0"/>
            </a:endParaRPr>
          </a:p>
        </p:txBody>
      </p:sp>
      <p:sp>
        <p:nvSpPr>
          <p:cNvPr id="258060" name="Text Box 12"/>
          <p:cNvSpPr txBox="1">
            <a:spLocks noChangeArrowheads="1"/>
          </p:cNvSpPr>
          <p:nvPr/>
        </p:nvSpPr>
        <p:spPr bwMode="auto">
          <a:xfrm>
            <a:off x="3024188" y="2247900"/>
            <a:ext cx="3529012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it-IT" sz="1200"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algn="ctr" eaLnBrk="0" hangingPunct="0"/>
            <a:r>
              <a:rPr lang="it-IT" sz="2400">
                <a:latin typeface="Tahoma" pitchFamily="34" charset="0"/>
                <a:ea typeface="Times New Roman" pitchFamily="18" charset="0"/>
                <a:cs typeface="Tahoma" pitchFamily="34" charset="0"/>
              </a:rPr>
              <a:t>RICONCILIAZIONE </a:t>
            </a:r>
          </a:p>
          <a:p>
            <a:pPr algn="ctr" eaLnBrk="0" hangingPunct="0"/>
            <a:r>
              <a:rPr lang="it-IT" sz="2400" i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Times New Roman" pitchFamily="18" charset="0"/>
                <a:cs typeface="Tahoma" pitchFamily="34" charset="0"/>
              </a:rPr>
              <a:t>dei penitenti</a:t>
            </a:r>
            <a:r>
              <a:rPr lang="it-IT">
                <a:ea typeface="Times New Roman" pitchFamily="18" charset="0"/>
                <a:cs typeface="Tahoma" pitchFamily="34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925" decel="100000"/>
                                        <p:tgtEl>
                                          <p:spTgt spid="2580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1925" decel="100000"/>
                                        <p:tgtEl>
                                          <p:spTgt spid="25805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25805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1925" fill="hold"/>
                                        <p:tgtEl>
                                          <p:spTgt spid="258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258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1925" fill="hold"/>
                                        <p:tgtEl>
                                          <p:spTgt spid="258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258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2580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25806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806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258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8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258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8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8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58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58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58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000"/>
                            </p:stCondLst>
                            <p:childTnLst>
                              <p:par>
                                <p:cTn id="3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8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8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8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80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80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80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80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80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80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80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80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0"/>
                            </p:stCondLst>
                            <p:childTnLst>
                              <p:par>
                                <p:cTn id="58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1650"/>
                            </p:stCondLst>
                            <p:childTnLst>
                              <p:par>
                                <p:cTn id="65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8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8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8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58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58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2150"/>
                            </p:stCondLst>
                            <p:childTnLst>
                              <p:par>
                                <p:cTn id="7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58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58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58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58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 tmFilter="0,0; .5, 1; 1, 1"/>
                                        <p:tgtEl>
                                          <p:spTgt spid="258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5300"/>
                            </p:stCondLst>
                            <p:childTnLst>
                              <p:par>
                                <p:cTn id="8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58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58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580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58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8050" grpId="0" animBg="1"/>
      <p:bldP spid="258051" grpId="0" animBg="1"/>
      <p:bldP spid="258052" grpId="0" animBg="1"/>
      <p:bldP spid="258053" grpId="0" animBg="1"/>
      <p:bldP spid="258054" grpId="0" animBg="1"/>
      <p:bldP spid="258055" grpId="0" animBg="1"/>
      <p:bldP spid="258056" grpId="0" animBg="1"/>
      <p:bldP spid="258057" grpId="0" animBg="1"/>
      <p:bldP spid="258058" grpId="0"/>
      <p:bldP spid="25806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642910" y="500042"/>
            <a:ext cx="821537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endParaRPr lang="it-IT" dirty="0" smtClean="0"/>
          </a:p>
          <a:p>
            <a:pPr algn="just">
              <a:buFontTx/>
              <a:buNone/>
            </a:pPr>
            <a:r>
              <a:rPr lang="it-IT" sz="2400" dirty="0" smtClean="0"/>
              <a:t>Battesimo (</a:t>
            </a:r>
            <a:r>
              <a:rPr lang="it-IT" sz="2400" dirty="0" err="1" smtClean="0"/>
              <a:t>+c</a:t>
            </a:r>
            <a:r>
              <a:rPr lang="it-IT" sz="2400" dirty="0" smtClean="0"/>
              <a:t>)				        EUCARISTIA </a:t>
            </a:r>
          </a:p>
          <a:p>
            <a:pPr algn="just">
              <a:buFontTx/>
              <a:buNone/>
            </a:pPr>
            <a:endParaRPr lang="it-IT" sz="2400" dirty="0" smtClean="0"/>
          </a:p>
          <a:p>
            <a:pPr algn="just">
              <a:buFontTx/>
              <a:buNone/>
            </a:pPr>
            <a:endParaRPr lang="it-IT" sz="2400" dirty="0" smtClean="0"/>
          </a:p>
          <a:p>
            <a:pPr algn="just">
              <a:buFontTx/>
              <a:buNone/>
            </a:pPr>
            <a:r>
              <a:rPr lang="it-IT" sz="2400" dirty="0" smtClean="0"/>
              <a:t>Battesimo (</a:t>
            </a:r>
            <a:r>
              <a:rPr lang="it-IT" sz="2400" dirty="0" err="1" smtClean="0"/>
              <a:t>+c</a:t>
            </a:r>
            <a:r>
              <a:rPr lang="it-IT" sz="2400" dirty="0" smtClean="0"/>
              <a:t>)   	   	                     EUCARISTIA 	</a:t>
            </a:r>
            <a:endParaRPr lang="it-IT" sz="2400" dirty="0"/>
          </a:p>
        </p:txBody>
      </p:sp>
      <p:pic>
        <p:nvPicPr>
          <p:cNvPr id="3" name="Immagine 2" descr="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57818" y="2413584"/>
            <a:ext cx="3262321" cy="4165149"/>
          </a:xfrm>
          <a:prstGeom prst="rect">
            <a:avLst/>
          </a:prstGeom>
        </p:spPr>
      </p:pic>
      <p:pic>
        <p:nvPicPr>
          <p:cNvPr id="4" name="Immagine 3" descr="adam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3571876"/>
            <a:ext cx="4095750" cy="2733675"/>
          </a:xfrm>
          <a:prstGeom prst="rect">
            <a:avLst/>
          </a:prstGeom>
        </p:spPr>
      </p:pic>
      <p:cxnSp>
        <p:nvCxnSpPr>
          <p:cNvPr id="6" name="Connettore 1 5"/>
          <p:cNvCxnSpPr/>
          <p:nvPr/>
        </p:nvCxnSpPr>
        <p:spPr>
          <a:xfrm>
            <a:off x="2643174" y="1000108"/>
            <a:ext cx="3071834" cy="1588"/>
          </a:xfrm>
          <a:prstGeom prst="line">
            <a:avLst/>
          </a:prstGeom>
          <a:ln w="50800" cmpd="sng">
            <a:headEnd w="lg" len="lg"/>
            <a:tailEnd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tella a 12 punte 8"/>
          <p:cNvSpPr/>
          <p:nvPr/>
        </p:nvSpPr>
        <p:spPr>
          <a:xfrm>
            <a:off x="3786182" y="1857364"/>
            <a:ext cx="428628" cy="428628"/>
          </a:xfrm>
          <a:prstGeom prst="star12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1" name="Connettore 1 10"/>
          <p:cNvCxnSpPr>
            <a:endCxn id="9" idx="7"/>
          </p:cNvCxnSpPr>
          <p:nvPr/>
        </p:nvCxnSpPr>
        <p:spPr>
          <a:xfrm flipV="1">
            <a:off x="2714612" y="2071678"/>
            <a:ext cx="1071570" cy="71438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1 12"/>
          <p:cNvCxnSpPr>
            <a:stCxn id="9" idx="2"/>
          </p:cNvCxnSpPr>
          <p:nvPr/>
        </p:nvCxnSpPr>
        <p:spPr>
          <a:xfrm flipV="1">
            <a:off x="4186097" y="2071679"/>
            <a:ext cx="1528910" cy="10715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1428728" y="357166"/>
            <a:ext cx="692948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 smtClean="0">
                <a:solidFill>
                  <a:srgbClr val="7030A0"/>
                </a:solidFill>
                <a:latin typeface="Comic Sans MS" pitchFamily="66" charset="0"/>
              </a:rPr>
              <a:t>Condizioni di validità della Confessione</a:t>
            </a:r>
          </a:p>
          <a:p>
            <a:endParaRPr lang="it-IT" sz="28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1428728" y="1428736"/>
            <a:ext cx="66437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/>
              <a:t>La confessione agisce </a:t>
            </a:r>
            <a:r>
              <a:rPr lang="it-IT" sz="2400" b="1" i="1" dirty="0">
                <a:solidFill>
                  <a:srgbClr val="7030A0"/>
                </a:solidFill>
              </a:rPr>
              <a:t>ex opere operato</a:t>
            </a:r>
            <a:r>
              <a:rPr lang="it-IT" sz="2400" b="1" dirty="0">
                <a:solidFill>
                  <a:srgbClr val="7030A0"/>
                </a:solidFill>
              </a:rPr>
              <a:t>, </a:t>
            </a:r>
            <a:r>
              <a:rPr lang="it-IT" sz="2400" dirty="0"/>
              <a:t>dunque la sua validità non è in alcun modo dipendente dalla santità personale del sacerdote confessore. 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571472" y="3357562"/>
            <a:ext cx="821537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Sono necessarie </a:t>
            </a:r>
            <a:r>
              <a:rPr lang="it-IT" sz="2400" dirty="0" smtClean="0"/>
              <a:t>alcune </a:t>
            </a:r>
            <a:r>
              <a:rPr lang="it-IT" sz="2400" dirty="0"/>
              <a:t>condizioni preliminari per la sua valida amministrazione. </a:t>
            </a:r>
            <a:endParaRPr lang="it-IT" sz="2400" dirty="0" smtClean="0"/>
          </a:p>
          <a:p>
            <a:endParaRPr lang="it-IT" sz="2400" dirty="0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it-IT" sz="2400" dirty="0" smtClean="0">
                <a:solidFill>
                  <a:srgbClr val="C00000"/>
                </a:solidFill>
              </a:rPr>
              <a:t>Da </a:t>
            </a:r>
            <a:r>
              <a:rPr lang="it-IT" sz="2400" dirty="0">
                <a:solidFill>
                  <a:srgbClr val="C00000"/>
                </a:solidFill>
              </a:rPr>
              <a:t>parte del confessore, è necessario che egli </a:t>
            </a:r>
            <a:endParaRPr lang="it-IT" sz="2400" dirty="0" smtClean="0">
              <a:solidFill>
                <a:srgbClr val="C00000"/>
              </a:solidFill>
            </a:endParaRPr>
          </a:p>
          <a:p>
            <a:r>
              <a:rPr lang="it-IT" sz="2400" dirty="0" smtClean="0">
                <a:solidFill>
                  <a:srgbClr val="C00000"/>
                </a:solidFill>
              </a:rPr>
              <a:t>sia </a:t>
            </a:r>
            <a:r>
              <a:rPr lang="it-IT" sz="2400" dirty="0">
                <a:solidFill>
                  <a:srgbClr val="C00000"/>
                </a:solidFill>
              </a:rPr>
              <a:t>un sacerdote validamente ordinato e abbia </a:t>
            </a:r>
            <a:endParaRPr lang="it-IT" sz="2400" dirty="0" smtClean="0">
              <a:solidFill>
                <a:srgbClr val="C00000"/>
              </a:solidFill>
            </a:endParaRPr>
          </a:p>
          <a:p>
            <a:r>
              <a:rPr lang="it-IT" sz="2400" dirty="0" smtClean="0">
                <a:solidFill>
                  <a:srgbClr val="C00000"/>
                </a:solidFill>
              </a:rPr>
              <a:t>ricevuto </a:t>
            </a:r>
            <a:r>
              <a:rPr lang="it-IT" sz="2400" dirty="0">
                <a:solidFill>
                  <a:srgbClr val="C00000"/>
                </a:solidFill>
              </a:rPr>
              <a:t>l'autorizzazione ad ascoltare </a:t>
            </a:r>
            <a:endParaRPr lang="it-IT" sz="2400" dirty="0" smtClean="0">
              <a:solidFill>
                <a:srgbClr val="C00000"/>
              </a:solidFill>
            </a:endParaRPr>
          </a:p>
          <a:p>
            <a:r>
              <a:rPr lang="it-IT" sz="2400" dirty="0" smtClean="0">
                <a:solidFill>
                  <a:srgbClr val="C00000"/>
                </a:solidFill>
              </a:rPr>
              <a:t>le confessioni </a:t>
            </a:r>
            <a:r>
              <a:rPr lang="it-IT" sz="2400" dirty="0">
                <a:solidFill>
                  <a:srgbClr val="C00000"/>
                </a:solidFill>
              </a:rPr>
              <a:t>dal suo ordinario. </a:t>
            </a:r>
            <a:endParaRPr lang="it-IT" dirty="0"/>
          </a:p>
          <a:p>
            <a:endParaRPr lang="it-IT" dirty="0"/>
          </a:p>
        </p:txBody>
      </p:sp>
      <p:pic>
        <p:nvPicPr>
          <p:cNvPr id="5" name="Immagine 4" descr="300px-g_molteni_la_confessione_1838_coll_privat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16" y="4214818"/>
            <a:ext cx="1961847" cy="2465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17535452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3929066"/>
            <a:ext cx="1974287" cy="2714644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714348" y="500042"/>
            <a:ext cx="800105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it-IT" sz="2400" dirty="0">
                <a:solidFill>
                  <a:srgbClr val="C00000"/>
                </a:solidFill>
              </a:rPr>
              <a:t>Da parte del penitente:</a:t>
            </a:r>
          </a:p>
          <a:p>
            <a:r>
              <a:rPr lang="it-IT" sz="2400" dirty="0">
                <a:solidFill>
                  <a:srgbClr val="C00000"/>
                </a:solidFill>
              </a:rPr>
              <a:t> </a:t>
            </a:r>
          </a:p>
          <a:p>
            <a:pPr marL="457200" indent="-457200">
              <a:buFont typeface="+mj-lt"/>
              <a:buAutoNum type="alphaLcParenR"/>
            </a:pPr>
            <a:r>
              <a:rPr lang="it-IT" sz="2400" dirty="0" smtClean="0">
                <a:solidFill>
                  <a:srgbClr val="C00000"/>
                </a:solidFill>
              </a:rPr>
              <a:t>la </a:t>
            </a:r>
            <a:r>
              <a:rPr lang="it-IT" sz="2400" dirty="0">
                <a:solidFill>
                  <a:srgbClr val="C00000"/>
                </a:solidFill>
              </a:rPr>
              <a:t>confessione </a:t>
            </a:r>
            <a:r>
              <a:rPr lang="it-IT" sz="2400" dirty="0" smtClean="0">
                <a:solidFill>
                  <a:srgbClr val="C00000"/>
                </a:solidFill>
              </a:rPr>
              <a:t>deve essere</a:t>
            </a:r>
            <a:r>
              <a:rPr lang="it-IT" sz="2400" dirty="0">
                <a:solidFill>
                  <a:srgbClr val="C00000"/>
                </a:solidFill>
              </a:rPr>
              <a:t> </a:t>
            </a:r>
            <a:r>
              <a:rPr lang="it-IT" sz="2400" b="1" dirty="0">
                <a:solidFill>
                  <a:srgbClr val="C00000"/>
                </a:solidFill>
              </a:rPr>
              <a:t>integrale</a:t>
            </a:r>
            <a:r>
              <a:rPr lang="it-IT" sz="2400" dirty="0">
                <a:solidFill>
                  <a:srgbClr val="C00000"/>
                </a:solidFill>
              </a:rPr>
              <a:t>: cioè bisogna confessare </a:t>
            </a:r>
            <a:r>
              <a:rPr lang="it-IT" sz="2400" dirty="0" smtClean="0">
                <a:solidFill>
                  <a:srgbClr val="C00000"/>
                </a:solidFill>
              </a:rPr>
              <a:t>  il </a:t>
            </a:r>
            <a:r>
              <a:rPr lang="it-IT" sz="2400" dirty="0">
                <a:solidFill>
                  <a:srgbClr val="C00000"/>
                </a:solidFill>
              </a:rPr>
              <a:t>numero e la qualità di tutti i peccati gravi</a:t>
            </a:r>
            <a:r>
              <a:rPr lang="it-IT" sz="2400" dirty="0" smtClean="0">
                <a:solidFill>
                  <a:srgbClr val="C00000"/>
                </a:solidFill>
              </a:rPr>
              <a:t>.</a:t>
            </a:r>
          </a:p>
          <a:p>
            <a:pPr marL="457200" indent="-457200">
              <a:buFont typeface="+mj-lt"/>
              <a:buAutoNum type="alphaLcParenR"/>
            </a:pPr>
            <a:endParaRPr lang="it-IT" sz="2400" dirty="0" smtClean="0">
              <a:solidFill>
                <a:srgbClr val="C00000"/>
              </a:solidFill>
            </a:endParaRPr>
          </a:p>
          <a:p>
            <a:pPr marL="457200" indent="-457200">
              <a:buFont typeface="+mj-lt"/>
              <a:buAutoNum type="alphaLcParenR"/>
            </a:pPr>
            <a:r>
              <a:rPr lang="it-IT" sz="2400" dirty="0" smtClean="0">
                <a:solidFill>
                  <a:srgbClr val="C00000"/>
                </a:solidFill>
              </a:rPr>
              <a:t>deve esserci </a:t>
            </a:r>
            <a:r>
              <a:rPr lang="it-IT" sz="2400" dirty="0">
                <a:solidFill>
                  <a:srgbClr val="C00000"/>
                </a:solidFill>
              </a:rPr>
              <a:t>sincero </a:t>
            </a:r>
            <a:r>
              <a:rPr lang="it-IT" sz="2400" b="1" dirty="0">
                <a:solidFill>
                  <a:srgbClr val="C00000"/>
                </a:solidFill>
              </a:rPr>
              <a:t>pentimento</a:t>
            </a:r>
            <a:r>
              <a:rPr lang="it-IT" sz="2400" dirty="0">
                <a:solidFill>
                  <a:srgbClr val="C00000"/>
                </a:solidFill>
              </a:rPr>
              <a:t> per i propri peccati</a:t>
            </a:r>
            <a:r>
              <a:rPr lang="it-IT" sz="2400" dirty="0" smtClean="0">
                <a:solidFill>
                  <a:srgbClr val="C00000"/>
                </a:solidFill>
              </a:rPr>
              <a:t>.</a:t>
            </a:r>
          </a:p>
          <a:p>
            <a:pPr marL="457200" indent="-457200">
              <a:buFont typeface="+mj-lt"/>
              <a:buAutoNum type="alphaLcParenR"/>
            </a:pPr>
            <a:endParaRPr lang="it-IT" sz="2400" dirty="0" smtClean="0">
              <a:solidFill>
                <a:srgbClr val="C00000"/>
              </a:solidFill>
            </a:endParaRPr>
          </a:p>
          <a:p>
            <a:pPr marL="457200" indent="-457200">
              <a:buFont typeface="+mj-lt"/>
              <a:buAutoNum type="alphaLcParenR"/>
            </a:pPr>
            <a:r>
              <a:rPr lang="it-IT" sz="2400" dirty="0" smtClean="0">
                <a:solidFill>
                  <a:srgbClr val="C00000"/>
                </a:solidFill>
              </a:rPr>
              <a:t>deve esserci </a:t>
            </a:r>
            <a:r>
              <a:rPr lang="it-IT" sz="2400" dirty="0">
                <a:solidFill>
                  <a:srgbClr val="C00000"/>
                </a:solidFill>
              </a:rPr>
              <a:t>il fermo </a:t>
            </a:r>
            <a:r>
              <a:rPr lang="it-IT" sz="2400" b="1" dirty="0">
                <a:solidFill>
                  <a:srgbClr val="C00000"/>
                </a:solidFill>
              </a:rPr>
              <a:t>proposito</a:t>
            </a:r>
            <a:r>
              <a:rPr lang="it-IT" sz="2400" dirty="0">
                <a:solidFill>
                  <a:srgbClr val="C00000"/>
                </a:solidFill>
              </a:rPr>
              <a:t> </a:t>
            </a:r>
            <a:r>
              <a:rPr lang="it-IT" sz="2400" b="1" dirty="0">
                <a:solidFill>
                  <a:srgbClr val="C00000"/>
                </a:solidFill>
              </a:rPr>
              <a:t>di impegnarsi nel non </a:t>
            </a:r>
            <a:r>
              <a:rPr lang="it-IT" sz="2400" b="1" dirty="0" smtClean="0">
                <a:solidFill>
                  <a:srgbClr val="C00000"/>
                </a:solidFill>
              </a:rPr>
              <a:t>   peccare</a:t>
            </a:r>
            <a:r>
              <a:rPr lang="it-IT" sz="2400" dirty="0">
                <a:solidFill>
                  <a:srgbClr val="C00000"/>
                </a:solidFill>
              </a:rPr>
              <a:t> più.</a:t>
            </a:r>
          </a:p>
          <a:p>
            <a:pPr marL="342900" indent="-342900">
              <a:buFont typeface="+mj-lt"/>
              <a:buAutoNum type="alphaLcParenR"/>
            </a:pPr>
            <a:endParaRPr lang="it-IT" dirty="0"/>
          </a:p>
        </p:txBody>
      </p:sp>
      <p:pic>
        <p:nvPicPr>
          <p:cNvPr id="6" name="Immagine 5" descr="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62530" y="3548086"/>
            <a:ext cx="4095750" cy="3238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500034" y="1142984"/>
            <a:ext cx="814393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 </a:t>
            </a:r>
            <a:endParaRPr lang="it-IT" sz="2400" dirty="0" smtClean="0"/>
          </a:p>
          <a:p>
            <a:r>
              <a:rPr lang="it-IT" sz="2400" dirty="0" smtClean="0"/>
              <a:t>Per </a:t>
            </a:r>
            <a:r>
              <a:rPr lang="it-IT" sz="2400" dirty="0"/>
              <a:t>confessarsi, oltre alla adesione alle tre virtù teologali (fede in questo Sacramento, fiducia di venire assolti e amore per il Signore che perdona), occorre fare alcuni atti preparatori. </a:t>
            </a:r>
            <a:endParaRPr lang="it-IT" sz="2400" dirty="0" smtClean="0"/>
          </a:p>
          <a:p>
            <a:endParaRPr lang="it-IT" sz="2400" dirty="0" smtClean="0"/>
          </a:p>
          <a:p>
            <a:endParaRPr lang="it-IT" sz="2400" dirty="0"/>
          </a:p>
          <a:p>
            <a:r>
              <a:rPr lang="it-IT" sz="2400" dirty="0" smtClean="0">
                <a:solidFill>
                  <a:schemeClr val="tx2">
                    <a:lumMod val="75000"/>
                  </a:schemeClr>
                </a:solidFill>
              </a:rPr>
              <a:t>Due </a:t>
            </a:r>
            <a:r>
              <a:rPr lang="it-IT" sz="2400" dirty="0">
                <a:solidFill>
                  <a:schemeClr val="tx2">
                    <a:lumMod val="75000"/>
                  </a:schemeClr>
                </a:solidFill>
              </a:rPr>
              <a:t>li abbiamo già menzionati: </a:t>
            </a:r>
            <a:r>
              <a:rPr lang="it-IT" sz="2400" dirty="0">
                <a:solidFill>
                  <a:srgbClr val="C00000"/>
                </a:solidFill>
              </a:rPr>
              <a:t>il pentimento </a:t>
            </a:r>
            <a:r>
              <a:rPr lang="it-IT" sz="2400" dirty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it-IT" sz="2400" i="1" dirty="0" smtClean="0">
                <a:solidFill>
                  <a:schemeClr val="tx2">
                    <a:lumMod val="75000"/>
                  </a:schemeClr>
                </a:solidFill>
              </a:rPr>
              <a:t>attrizione</a:t>
            </a:r>
            <a:r>
              <a:rPr lang="it-IT" sz="2400" i="1" dirty="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it-IT" sz="2400" dirty="0">
                <a:solidFill>
                  <a:schemeClr val="tx2">
                    <a:lumMod val="75000"/>
                  </a:schemeClr>
                </a:solidFill>
              </a:rPr>
              <a:t>se non è perfetto e doloroso, ma motivato dall'adesione ai precetti della Chiesa e dalla paura della pena</a:t>
            </a:r>
            <a:r>
              <a:rPr lang="it-IT" sz="2400" dirty="0" smtClean="0">
                <a:solidFill>
                  <a:schemeClr val="tx2">
                    <a:lumMod val="75000"/>
                  </a:schemeClr>
                </a:solidFill>
              </a:rPr>
              <a:t>; </a:t>
            </a:r>
            <a:r>
              <a:rPr lang="it-IT" sz="2400" dirty="0" smtClean="0">
                <a:solidFill>
                  <a:srgbClr val="C00000"/>
                </a:solidFill>
              </a:rPr>
              <a:t>la </a:t>
            </a:r>
            <a:r>
              <a:rPr lang="it-IT" sz="2400" i="1" dirty="0" smtClean="0">
                <a:solidFill>
                  <a:srgbClr val="C00000"/>
                </a:solidFill>
              </a:rPr>
              <a:t>contrizione</a:t>
            </a:r>
            <a:r>
              <a:rPr lang="it-IT" sz="2400" dirty="0">
                <a:solidFill>
                  <a:schemeClr val="tx2">
                    <a:lumMod val="75000"/>
                  </a:schemeClr>
                </a:solidFill>
              </a:rPr>
              <a:t> se è perfetto e avviene per puro amore di Dio e dolore di </a:t>
            </a:r>
            <a:r>
              <a:rPr lang="it-IT" sz="2400" dirty="0" err="1">
                <a:solidFill>
                  <a:schemeClr val="tx2">
                    <a:lumMod val="75000"/>
                  </a:schemeClr>
                </a:solidFill>
              </a:rPr>
              <a:t>averLo</a:t>
            </a:r>
            <a:r>
              <a:rPr lang="it-IT" sz="2400" dirty="0">
                <a:solidFill>
                  <a:schemeClr val="tx2">
                    <a:lumMod val="75000"/>
                  </a:schemeClr>
                </a:solidFill>
              </a:rPr>
              <a:t> offeso), e il proposito di cercare di non peccare in futuro. Questi due atti, come abbiamo visto, sono condizioni di validità. </a:t>
            </a:r>
            <a:endParaRPr lang="it-IT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it-IT" sz="2400" dirty="0"/>
          </a:p>
          <a:p>
            <a:endParaRPr lang="it-IT" sz="2400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1785918" y="64291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857224" y="357166"/>
            <a:ext cx="750099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solidFill>
                  <a:srgbClr val="7030A0"/>
                </a:solidFill>
                <a:latin typeface="Comic Sans MS" pitchFamily="66" charset="0"/>
              </a:rPr>
              <a:t>Disposizioni necessarie alla Confessione</a:t>
            </a:r>
            <a:endParaRPr lang="it-IT" sz="2800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Vertic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480</Words>
  <Application>Microsoft Office PowerPoint</Application>
  <PresentationFormat>Presentazione su schermo (4:3)</PresentationFormat>
  <Paragraphs>117</Paragraphs>
  <Slides>16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16</vt:i4>
      </vt:variant>
    </vt:vector>
  </HeadingPairs>
  <TitlesOfParts>
    <vt:vector size="17" baseType="lpstr">
      <vt:lpstr>Tema di Office</vt:lpstr>
      <vt:lpstr>Riconciliazione:  “sorella del battesimo”</vt:lpstr>
      <vt:lpstr>"Ricevete lo Spirito Santo; a chi rimetterete i peccati saranno rimessi, e a chi non li rimetterete resteranno non rimessi" (Gv XX 22 sg.). </vt:lpstr>
      <vt:lpstr>Non è l’unica pratica penitenziale!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"Ricevete lo Spirito Santo; a chi rimetterete i peccati saranno rimessi, e a chi non li rimetterete resteranno non rimessi" (Gv XX 22 sg.). </dc:title>
  <dc:creator>Matt</dc:creator>
  <cp:lastModifiedBy>Sandra</cp:lastModifiedBy>
  <cp:revision>20</cp:revision>
  <dcterms:created xsi:type="dcterms:W3CDTF">2013-07-20T21:10:58Z</dcterms:created>
  <dcterms:modified xsi:type="dcterms:W3CDTF">2013-10-05T10:25:58Z</dcterms:modified>
</cp:coreProperties>
</file>